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9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006AA-BC34-414F-AAFE-AF69181B604B}" v="12" dt="2021-02-27T17:22:18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 Looper" userId="2b986e68-6611-4d1c-b88e-fd726ea7d214" providerId="ADAL" clId="{6EC006AA-BC34-414F-AAFE-AF69181B604B}"/>
    <pc:docChg chg="modSld modShowInfo">
      <pc:chgData name="Jen Looper" userId="2b986e68-6611-4d1c-b88e-fd726ea7d214" providerId="ADAL" clId="{6EC006AA-BC34-414F-AAFE-AF69181B604B}" dt="2021-02-27T17:22:18.008" v="14"/>
      <pc:docMkLst>
        <pc:docMk/>
      </pc:docMkLst>
      <pc:sldChg chg="modSp modAnim">
        <pc:chgData name="Jen Looper" userId="2b986e68-6611-4d1c-b88e-fd726ea7d214" providerId="ADAL" clId="{6EC006AA-BC34-414F-AAFE-AF69181B604B}" dt="2021-02-27T17:21:26.467" v="5"/>
        <pc:sldMkLst>
          <pc:docMk/>
          <pc:sldMk cId="2358108723" sldId="256"/>
        </pc:sldMkLst>
        <pc:spChg chg="mod">
          <ac:chgData name="Jen Looper" userId="2b986e68-6611-4d1c-b88e-fd726ea7d214" providerId="ADAL" clId="{6EC006AA-BC34-414F-AAFE-AF69181B604B}" dt="2021-02-27T17:20:50.628" v="1" actId="5793"/>
          <ac:spMkLst>
            <pc:docMk/>
            <pc:sldMk cId="2358108723" sldId="256"/>
            <ac:spMk id="3" creationId="{77A20105-B097-9242-9FCD-0639D261B223}"/>
          </ac:spMkLst>
        </pc:spChg>
      </pc:sldChg>
      <pc:sldChg chg="modAnim">
        <pc:chgData name="Jen Looper" userId="2b986e68-6611-4d1c-b88e-fd726ea7d214" providerId="ADAL" clId="{6EC006AA-BC34-414F-AAFE-AF69181B604B}" dt="2021-02-27T17:21:35.786" v="7"/>
        <pc:sldMkLst>
          <pc:docMk/>
          <pc:sldMk cId="3172301556" sldId="262"/>
        </pc:sldMkLst>
      </pc:sldChg>
      <pc:sldChg chg="modAnim">
        <pc:chgData name="Jen Looper" userId="2b986e68-6611-4d1c-b88e-fd726ea7d214" providerId="ADAL" clId="{6EC006AA-BC34-414F-AAFE-AF69181B604B}" dt="2021-02-27T17:21:39.240" v="8"/>
        <pc:sldMkLst>
          <pc:docMk/>
          <pc:sldMk cId="2442961588" sldId="263"/>
        </pc:sldMkLst>
      </pc:sldChg>
      <pc:sldChg chg="modAnim">
        <pc:chgData name="Jen Looper" userId="2b986e68-6611-4d1c-b88e-fd726ea7d214" providerId="ADAL" clId="{6EC006AA-BC34-414F-AAFE-AF69181B604B}" dt="2021-02-27T17:21:50.363" v="9"/>
        <pc:sldMkLst>
          <pc:docMk/>
          <pc:sldMk cId="182511274" sldId="269"/>
        </pc:sldMkLst>
      </pc:sldChg>
      <pc:sldChg chg="modAnim">
        <pc:chgData name="Jen Looper" userId="2b986e68-6611-4d1c-b88e-fd726ea7d214" providerId="ADAL" clId="{6EC006AA-BC34-414F-AAFE-AF69181B604B}" dt="2021-02-27T17:21:52.720" v="10"/>
        <pc:sldMkLst>
          <pc:docMk/>
          <pc:sldMk cId="2724232748" sldId="270"/>
        </pc:sldMkLst>
      </pc:sldChg>
      <pc:sldChg chg="modAnim">
        <pc:chgData name="Jen Looper" userId="2b986e68-6611-4d1c-b88e-fd726ea7d214" providerId="ADAL" clId="{6EC006AA-BC34-414F-AAFE-AF69181B604B}" dt="2021-02-27T17:21:58.384" v="12"/>
        <pc:sldMkLst>
          <pc:docMk/>
          <pc:sldMk cId="2618936089" sldId="273"/>
        </pc:sldMkLst>
      </pc:sldChg>
      <pc:sldChg chg="modAnim">
        <pc:chgData name="Jen Looper" userId="2b986e68-6611-4d1c-b88e-fd726ea7d214" providerId="ADAL" clId="{6EC006AA-BC34-414F-AAFE-AF69181B604B}" dt="2021-02-27T17:22:05.324" v="13"/>
        <pc:sldMkLst>
          <pc:docMk/>
          <pc:sldMk cId="981264459" sldId="277"/>
        </pc:sldMkLst>
      </pc:sldChg>
      <pc:sldChg chg="modAnim">
        <pc:chgData name="Jen Looper" userId="2b986e68-6611-4d1c-b88e-fd726ea7d214" providerId="ADAL" clId="{6EC006AA-BC34-414F-AAFE-AF69181B604B}" dt="2021-02-27T17:22:18.008" v="14"/>
        <pc:sldMkLst>
          <pc:docMk/>
          <pc:sldMk cId="1516803736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8EDA-7061-CC46-89E0-D90B44878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835CD-6BD1-5C44-BF47-897E75742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9BD3-25C7-094B-8187-176ACA060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22FA-7AB5-2C45-95D0-621659F5D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390F1-2D70-1A46-98B4-A0B9E35C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8328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2B97-6AB4-BA4A-B7E1-DCAD0EC4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1D851-4302-5C4B-A02D-B35F943D1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7DA3C-6CD3-0C48-8216-4D328F7C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01391-4307-164C-AB2B-895CEDF0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4956E-CDE6-2448-BED0-F8B9FF56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7811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DE3CF5-7A71-7F42-8BB4-DBEC559AD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11E7D-70C9-314E-8453-47F0F1514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D0DB-CD75-F243-A562-6DD1E3FD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76D07-4B1E-934C-B656-91E91727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3CEE7-B54A-C445-BED6-C1F82441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351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A005-250E-7E49-BA2F-9C4B3489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401E-FCF4-8E45-BAD9-DDE0C694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2E132-7AC2-084D-9224-3996176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A673E-2DB8-DB43-8314-2218E421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5F3C7-05D9-7841-A63E-BB10CCCE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8585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6F8E-97B9-1444-AB11-BC548937D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3C319-A8CE-104A-952C-8E5D34C47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0FD3B-E8A6-7940-A3E1-ECBD298B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813CC-513A-A140-B5D6-EF3A18C69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13D40-2E70-884F-9960-69BE15E6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3042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F6DB-47AD-DD41-BAE8-9AED6D3B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32F50-3185-C246-8EF1-0860F17C2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2C4B1-144B-D94F-BE18-49BE761F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AFF4B-6AE2-F54B-8F93-841E1619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B1B99-886D-D24E-A02E-4A019883C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A8D11-39D2-6248-B30E-E268F27A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4980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050B-41A1-114B-BAD2-4054739D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2A5F8-2ECA-C84F-85BA-1F7DD89EA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4B972-9884-6D49-87F3-33D7EF63C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3473A-F853-5F46-9E67-1DCE9710C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7C0BE-9BEB-C149-8DA2-9B77D731A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E20C2-8421-ED40-A8D9-653AAAD9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3B679-26FF-BA40-AB1A-C6D878CB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2E3FD-C883-5D48-A19C-D6510890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7680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7B44-EA25-C242-8B54-118993F2A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1BF5E-0AFC-1B4E-9E1F-742D5C2A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D48EA-AF12-324D-9EF6-BD7E55CB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91229-583C-1E41-BDAD-C80EDCA0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4380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E5C25-F9B6-3B4F-A0F6-24EDE6A8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0C546-27F3-2D43-95CA-273F7451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5D522-1A37-BF45-A28B-D210A7E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1825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8D16-1580-644B-8528-8881EB59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6514-A0F2-F340-9D3E-D49D451D2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17880-8EA7-CA44-B246-867FFF0CC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5D321-32EF-C94E-BDA5-A87D57AC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874F8-FCAA-6C42-8EBE-7D5DF007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64819-CEDA-9648-B233-3433660A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21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B045-44CE-2140-8F9A-9CF6F207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2AD526-B968-BF41-85AC-71F22334B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9F5CC-A873-9645-96D5-FB945753D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6549C-52C4-8D44-B959-32A49F80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EC493-9F54-3847-B131-2CA3803D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F1A8E-0081-104B-B221-8C7455B6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710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A4BC4-1351-D343-8160-47238BCD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3ADF9-B0CF-AA4A-9C40-F2E31927B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B7C13-70C1-B34C-B7E5-49445EBDD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DE54B-6AEE-314B-9964-9526299E2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B22E1-F6F2-D845-8F13-A6F86A982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301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F701746-0657-4467-BBD3-24051A71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an raising hands in concert">
            <a:extLst>
              <a:ext uri="{FF2B5EF4-FFF2-40B4-BE49-F238E27FC236}">
                <a16:creationId xmlns:a16="http://schemas.microsoft.com/office/drawing/2014/main" id="{48A72A19-2045-EA40-8A3C-EA8C9D75E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64" r="10451" b="-1"/>
          <a:stretch/>
        </p:blipFill>
        <p:spPr>
          <a:xfrm>
            <a:off x="4559968" y="10"/>
            <a:ext cx="7632032" cy="6857990"/>
          </a:xfrm>
          <a:prstGeom prst="rect">
            <a:avLst/>
          </a:pr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117BEB00-3E3D-4F08-AF56-DB0D22FB5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rot="10800000">
            <a:off x="1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3F4AF-1163-0044-8FA5-FD3413D24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051" y="662400"/>
            <a:ext cx="34092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100" spc="-50" baseline="0"/>
              <a:t>Building a Tech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20105-B097-9242-9FCD-0639D261B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051" y="2286000"/>
            <a:ext cx="3409200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In Ten Easy Steps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Jen Looper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Cloud Advocate Lead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Academic Team – Microsoft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@jenlooper</a:t>
            </a:r>
          </a:p>
        </p:txBody>
      </p:sp>
    </p:spTree>
    <p:extLst>
      <p:ext uri="{BB962C8B-B14F-4D97-AF65-F5344CB8AC3E}">
        <p14:creationId xmlns:p14="http://schemas.microsoft.com/office/powerpoint/2010/main" val="235810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C87D-E778-1940-9C4F-5A701D7F9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1" y="723406"/>
            <a:ext cx="3234018" cy="382672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i="0" kern="1200">
                <a:effectLst/>
                <a:latin typeface="+mj-lt"/>
                <a:ea typeface="+mj-ea"/>
                <a:cs typeface="+mj-cs"/>
              </a:rPr>
              <a:t>appreciation is key</a:t>
            </a:r>
            <a:br>
              <a:rPr lang="en-US" sz="3000" b="0" i="0" kern="1200">
                <a:effectLst/>
                <a:latin typeface="+mj-lt"/>
                <a:ea typeface="+mj-ea"/>
                <a:cs typeface="+mj-cs"/>
              </a:rPr>
            </a:br>
            <a:endParaRPr lang="en-US" sz="3000" kern="120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D2311-E5D1-BC4A-B9A6-D2BF13C1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938864"/>
            <a:ext cx="6631341" cy="49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3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F246D-C77D-3C4F-9EC0-082F77C8E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0" i="0">
                <a:effectLst/>
                <a:latin typeface="Montserrat"/>
              </a:rPr>
              <a:t>Grow the next generation of helpers</a:t>
            </a:r>
            <a:br>
              <a:rPr lang="en-US" sz="5200" b="0" i="0">
                <a:effectLst/>
                <a:latin typeface="Montserrat"/>
              </a:rPr>
            </a:br>
            <a:endParaRPr lang="en-US" sz="5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4B654-D5B3-DE46-A035-DB6658568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Model &gt; Coach &gt; Care</a:t>
            </a:r>
          </a:p>
        </p:txBody>
      </p:sp>
      <p:pic>
        <p:nvPicPr>
          <p:cNvPr id="5" name="Picture 4" descr="Close up of Barley in the wild">
            <a:extLst>
              <a:ext uri="{FF2B5EF4-FFF2-40B4-BE49-F238E27FC236}">
                <a16:creationId xmlns:a16="http://schemas.microsoft.com/office/drawing/2014/main" id="{816A317C-9263-4412-8C9D-8C9477734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7" r="39275" b="-1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7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2E524-1476-3B4F-9C0E-6B56627B9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383" y="1367866"/>
            <a:ext cx="3234018" cy="3826728"/>
          </a:xfrm>
        </p:spPr>
        <p:txBody>
          <a:bodyPr anchor="b">
            <a:normAutofit/>
          </a:bodyPr>
          <a:lstStyle/>
          <a:p>
            <a:r>
              <a:rPr lang="en-US" sz="5400" b="0" i="0" dirty="0">
                <a:effectLst/>
                <a:latin typeface="Montserrat"/>
              </a:rPr>
              <a:t>Behavioral role models</a:t>
            </a:r>
            <a:br>
              <a:rPr lang="en-US" sz="5400" b="0" i="0" dirty="0">
                <a:effectLst/>
                <a:latin typeface="Montserrat"/>
              </a:rPr>
            </a:br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43478-2D26-F440-AEBD-CAAC2BFF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1663405"/>
            <a:ext cx="6631341" cy="35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3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B9AAC-D5CD-F54D-B2FA-39CFC717B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>
                <a:solidFill>
                  <a:srgbClr val="080808"/>
                </a:solidFill>
                <a:effectLst/>
                <a:latin typeface="inherit"/>
              </a:rPr>
              <a:t>Tip 5: Spin up contests and activities</a:t>
            </a:r>
            <a:br>
              <a:rPr lang="en-US" sz="3600" b="0" i="0">
                <a:solidFill>
                  <a:srgbClr val="080808"/>
                </a:solidFill>
                <a:effectLst/>
                <a:latin typeface="Montserrat"/>
              </a:rPr>
            </a:br>
            <a:endParaRPr lang="en-US" sz="3600">
              <a:solidFill>
                <a:srgbClr val="080808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39BA8-E02C-E14A-911C-BF66A540E96F}"/>
              </a:ext>
            </a:extLst>
          </p:cNvPr>
          <p:cNvSpPr txBox="1"/>
          <p:nvPr/>
        </p:nvSpPr>
        <p:spPr>
          <a:xfrm>
            <a:off x="4577579" y="4306284"/>
            <a:ext cx="32051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Secret Santa bot on Slack to pair people for kudos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Try a mini-hackathon</a:t>
            </a:r>
          </a:p>
          <a:p>
            <a:endParaRPr lang="en-US" dirty="0"/>
          </a:p>
          <a:p>
            <a:pPr algn="ctr"/>
            <a:r>
              <a:rPr lang="en-US" dirty="0"/>
              <a:t>Meet for virtual coffee/networking </a:t>
            </a:r>
          </a:p>
        </p:txBody>
      </p:sp>
    </p:spTree>
    <p:extLst>
      <p:ext uri="{BB962C8B-B14F-4D97-AF65-F5344CB8AC3E}">
        <p14:creationId xmlns:p14="http://schemas.microsoft.com/office/powerpoint/2010/main" val="18251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B20A1-F9E2-0643-9F6A-14D3CC721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 dirty="0">
                <a:solidFill>
                  <a:srgbClr val="080808"/>
                </a:solidFill>
                <a:effectLst/>
                <a:latin typeface="inherit"/>
              </a:rPr>
              <a:t>Tip 6: Amplify blogs &amp; great contributions</a:t>
            </a:r>
            <a:br>
              <a:rPr lang="en-US" sz="3600" b="0" i="0" dirty="0">
                <a:solidFill>
                  <a:srgbClr val="080808"/>
                </a:solidFill>
                <a:effectLst/>
                <a:latin typeface="Montserrat"/>
              </a:rPr>
            </a:br>
            <a:br>
              <a:rPr lang="en-US" sz="3600" b="0" i="0" dirty="0">
                <a:solidFill>
                  <a:srgbClr val="080808"/>
                </a:solidFill>
                <a:effectLst/>
                <a:latin typeface="Montserrat"/>
              </a:rPr>
            </a:br>
            <a:r>
              <a:rPr lang="en-US" sz="3600" b="0" i="0" dirty="0">
                <a:solidFill>
                  <a:srgbClr val="080808"/>
                </a:solidFill>
                <a:effectLst/>
                <a:latin typeface="Montserrat"/>
              </a:rPr>
              <a:t>RT, repost</a:t>
            </a: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2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12690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3387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45850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5250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9228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19130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950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5A454-2CCE-6B4E-8D49-638D82BB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5" y="1325909"/>
            <a:ext cx="4580065" cy="4206182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5520DF-BCFA-4422-B5D9-A5A1FABA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4D724-3F10-5740-A977-2F2C2374C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756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Write a blogpost about them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9347A-8E41-4F4F-89BD-FF39A4627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698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pPr fontAlgn="base"/>
            <a:r>
              <a:rPr lang="en-US" sz="3600" b="1">
                <a:solidFill>
                  <a:srgbClr val="080808"/>
                </a:solidFill>
                <a:effectLst/>
                <a:latin typeface="inherit"/>
              </a:rPr>
              <a:t>Tip 7: Feature a community member</a:t>
            </a:r>
            <a:br>
              <a:rPr lang="en-US" sz="3600" b="0">
                <a:solidFill>
                  <a:srgbClr val="080808"/>
                </a:solidFill>
                <a:effectLst/>
                <a:latin typeface="Montserrat"/>
              </a:rPr>
            </a:br>
            <a:endParaRPr lang="en-US" sz="360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3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6D26B-9E5C-CE43-90D4-9F2CB1502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>
                <a:solidFill>
                  <a:srgbClr val="080808"/>
                </a:solidFill>
                <a:effectLst/>
                <a:latin typeface="inherit"/>
              </a:rPr>
              <a:t>Tip 8: Send swag, stickers, and badges</a:t>
            </a:r>
            <a:endParaRPr lang="en-US" sz="3600">
              <a:solidFill>
                <a:srgbClr val="08080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87702-CC12-264E-B077-9C021FF9C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Virtual badges work!</a:t>
            </a:r>
          </a:p>
          <a:p>
            <a:r>
              <a:rPr lang="en-US" sz="2000" dirty="0">
                <a:solidFill>
                  <a:srgbClr val="080808"/>
                </a:solidFill>
              </a:rPr>
              <a:t>Make your own with Canva</a:t>
            </a:r>
          </a:p>
        </p:txBody>
      </p:sp>
      <p:sp>
        <p:nvSpPr>
          <p:cNvPr id="36" name="Isosceles Triangle 1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menu&#10;&#10;Description automatically generated with low confidence">
            <a:extLst>
              <a:ext uri="{FF2B5EF4-FFF2-40B4-BE49-F238E27FC236}">
                <a16:creationId xmlns:a16="http://schemas.microsoft.com/office/drawing/2014/main" id="{88616DEA-1572-054B-B5F6-6A6719F0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60" y="-656873"/>
            <a:ext cx="4248318" cy="222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6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8AB5A-6EAA-BA44-8044-EAF4A4955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>
                <a:solidFill>
                  <a:srgbClr val="080808"/>
                </a:solidFill>
                <a:effectLst/>
                <a:latin typeface="inherit"/>
              </a:rPr>
              <a:t>Tip 9: Build careers</a:t>
            </a:r>
            <a:br>
              <a:rPr lang="en-US" sz="3600" b="0" i="0">
                <a:solidFill>
                  <a:srgbClr val="080808"/>
                </a:solidFill>
                <a:effectLst/>
                <a:latin typeface="Montserrat"/>
              </a:rPr>
            </a:br>
            <a:endParaRPr lang="en-US" sz="3600">
              <a:solidFill>
                <a:srgbClr val="08080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5C989-1A57-D944-A95F-7C148995A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80808"/>
                </a:solidFill>
              </a:rPr>
              <a:t>Run mock interviews and resume workshops. Cloud Advocates can help! Participate in Global Diversity Speakers Day to polish presentation skills. Practice in meetups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12690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3387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45850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5250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9228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19130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950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BAA3A-EE3B-EE4C-92D8-F97CEC38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9" y="413453"/>
            <a:ext cx="4266997" cy="6031094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5520DF-BCFA-4422-B5D9-A5A1FABA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761D1-4982-FF4A-9D8F-5CFD1B1BC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756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Shout-out your community!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1B693-17E6-D043-A06C-9AE9D8928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698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>
                <a:solidFill>
                  <a:srgbClr val="080808"/>
                </a:solidFill>
                <a:effectLst/>
                <a:latin typeface="inherit"/>
              </a:rPr>
              <a:t>Tip 10: Model acts of love and joy</a:t>
            </a:r>
            <a:endParaRPr lang="en-US" sz="360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597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14C6D5-C295-4AE7-9EBC-A7D891451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E0E0C-D349-42F5-9A39-823BED9EB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71500" y="2376240"/>
            <a:ext cx="2105519" cy="210551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EC4229-734E-4FC2-B6A0-6DA9B8B1A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036665" y="67603"/>
            <a:ext cx="6972591" cy="6826263"/>
          </a:xfrm>
          <a:custGeom>
            <a:avLst/>
            <a:gdLst>
              <a:gd name="connsiteX0" fmla="*/ 0 w 6972591"/>
              <a:gd name="connsiteY0" fmla="*/ 1976924 h 6826263"/>
              <a:gd name="connsiteX1" fmla="*/ 1976924 w 6972591"/>
              <a:gd name="connsiteY1" fmla="*/ 0 h 6826263"/>
              <a:gd name="connsiteX2" fmla="*/ 6972591 w 6972591"/>
              <a:gd name="connsiteY2" fmla="*/ 0 h 6826263"/>
              <a:gd name="connsiteX3" fmla="*/ 6972590 w 6972591"/>
              <a:gd name="connsiteY3" fmla="*/ 4703010 h 6826263"/>
              <a:gd name="connsiteX4" fmla="*/ 4849338 w 6972591"/>
              <a:gd name="connsiteY4" fmla="*/ 6826263 h 682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2591" h="6826263">
                <a:moveTo>
                  <a:pt x="0" y="1976924"/>
                </a:moveTo>
                <a:lnTo>
                  <a:pt x="1976924" y="0"/>
                </a:lnTo>
                <a:lnTo>
                  <a:pt x="6972591" y="0"/>
                </a:lnTo>
                <a:lnTo>
                  <a:pt x="6972590" y="4703010"/>
                </a:lnTo>
                <a:lnTo>
                  <a:pt x="4849338" y="68262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1FF70-2FFE-4A99-9E3F-9699B085C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39100" y="1809291"/>
            <a:ext cx="3790670" cy="421457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A8D7CA-01D6-49EC-955B-6E51F6FB6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DAA6A52-6F71-45C6-A3A3-8F410409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82C91-4D91-BC41-A730-FC0C06905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Epilogue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D14339-4332-4769-B35F-FDA39761E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98702" y="-1"/>
            <a:ext cx="2158854" cy="107942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D2F742-54E7-4C62-98C5-F8990E2A0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69144" y="523673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76DD56-124E-424A-869A-5281743F2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624288" y="158414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401BDF6-9398-44DA-B3E3-5E3E9D80A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34212" y="4355671"/>
            <a:ext cx="1981336" cy="2736866"/>
          </a:xfrm>
          <a:custGeom>
            <a:avLst/>
            <a:gdLst>
              <a:gd name="connsiteX0" fmla="*/ 0 w 1981336"/>
              <a:gd name="connsiteY0" fmla="*/ 0 h 2736866"/>
              <a:gd name="connsiteX1" fmla="*/ 1981336 w 1981336"/>
              <a:gd name="connsiteY1" fmla="*/ 1981336 h 2736866"/>
              <a:gd name="connsiteX2" fmla="*/ 1225806 w 1981336"/>
              <a:gd name="connsiteY2" fmla="*/ 2736866 h 2736866"/>
              <a:gd name="connsiteX3" fmla="*/ 0 w 1981336"/>
              <a:gd name="connsiteY3" fmla="*/ 2736866 h 27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336" h="2736866">
                <a:moveTo>
                  <a:pt x="0" y="0"/>
                </a:moveTo>
                <a:lnTo>
                  <a:pt x="1981336" y="1981336"/>
                </a:lnTo>
                <a:lnTo>
                  <a:pt x="1225806" y="2736866"/>
                </a:lnTo>
                <a:lnTo>
                  <a:pt x="0" y="273686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0BDA9F5-1E5C-404B-9A6C-5D5C8E0D1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5436" y="3687690"/>
            <a:ext cx="6325510" cy="317030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8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FB245-2BCD-5847-BCF5-BE3ED9A9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1" y="1408351"/>
            <a:ext cx="5943085" cy="4041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044DD0-284F-2A47-A901-7DA3D7954815}"/>
              </a:ext>
            </a:extLst>
          </p:cNvPr>
          <p:cNvSpPr txBox="1"/>
          <p:nvPr/>
        </p:nvSpPr>
        <p:spPr>
          <a:xfrm>
            <a:off x="7216345" y="2551837"/>
            <a:ext cx="410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Communities I’ve managed:</a:t>
            </a:r>
          </a:p>
          <a:p>
            <a:endParaRPr lang="en-US" dirty="0"/>
          </a:p>
          <a:p>
            <a:r>
              <a:rPr lang="en-US" dirty="0" err="1"/>
              <a:t>NativeScript</a:t>
            </a:r>
            <a:r>
              <a:rPr lang="en-US" dirty="0"/>
              <a:t> Community</a:t>
            </a:r>
          </a:p>
          <a:p>
            <a:r>
              <a:rPr lang="en-US" dirty="0"/>
              <a:t>Vue Vixens</a:t>
            </a:r>
          </a:p>
          <a:p>
            <a:r>
              <a:rPr lang="en-US" dirty="0"/>
              <a:t>Front-End Foxes</a:t>
            </a:r>
          </a:p>
          <a:p>
            <a:r>
              <a:rPr lang="en-US" dirty="0"/>
              <a:t>Front-End Foxes School</a:t>
            </a:r>
          </a:p>
        </p:txBody>
      </p:sp>
    </p:spTree>
    <p:extLst>
      <p:ext uri="{BB962C8B-B14F-4D97-AF65-F5344CB8AC3E}">
        <p14:creationId xmlns:p14="http://schemas.microsoft.com/office/powerpoint/2010/main" val="407177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ADB82-398E-7144-BC41-A38B4049B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677" y="279944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 dirty="0">
                <a:solidFill>
                  <a:srgbClr val="080808"/>
                </a:solidFill>
                <a:effectLst/>
                <a:latin typeface="inherit"/>
              </a:rPr>
              <a:t>Sometimes you will get crazy people</a:t>
            </a:r>
            <a:br>
              <a:rPr lang="en-US" sz="3600" b="0" i="0" dirty="0">
                <a:solidFill>
                  <a:srgbClr val="080808"/>
                </a:solidFill>
                <a:effectLst/>
                <a:latin typeface="Montserrat"/>
              </a:rPr>
            </a:b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A2517-6B25-7045-B714-BB3A6F6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57" y="1502977"/>
            <a:ext cx="2166773" cy="385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24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45B6-7640-0541-8508-FCCEEEBCA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517" y="827517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trolls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FDFF7-B30C-8A4D-83AE-472E8170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3647" y="5501209"/>
            <a:ext cx="727918" cy="327734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2000" dirty="0"/>
              <a:t>you</a:t>
            </a:r>
          </a:p>
        </p:txBody>
      </p:sp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3D186-6138-4E41-9AAC-F0812EF38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" r="2588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67D895-1BA9-634C-A310-5DD1EBEE4FC3}"/>
              </a:ext>
            </a:extLst>
          </p:cNvPr>
          <p:cNvCxnSpPr/>
          <p:nvPr/>
        </p:nvCxnSpPr>
        <p:spPr>
          <a:xfrm flipH="1" flipV="1">
            <a:off x="4235669" y="5223641"/>
            <a:ext cx="1860331" cy="441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6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4A61F-26C4-0244-B506-2C34BB502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US" sz="5200" b="0" i="0">
                <a:effectLst/>
                <a:latin typeface="Montserrat"/>
              </a:rPr>
              <a:t>Toxicity</a:t>
            </a:r>
            <a:br>
              <a:rPr lang="en-US" sz="5200" b="0" i="0">
                <a:effectLst/>
                <a:latin typeface="Montserrat"/>
              </a:rPr>
            </a:br>
            <a:endParaRPr lang="en-US" sz="5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BFDB7-22FA-7043-A03E-ACBDB2DF9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some people are rough around the edges</a:t>
            </a:r>
          </a:p>
          <a:p>
            <a:pPr algn="l"/>
            <a:r>
              <a:rPr lang="en-US" sz="2200"/>
              <a:t>some are inexperienced</a:t>
            </a:r>
          </a:p>
          <a:p>
            <a:pPr algn="l"/>
            <a:r>
              <a:rPr lang="en-US" sz="2200"/>
              <a:t>some want to help but don't know how</a:t>
            </a:r>
          </a:p>
          <a:p>
            <a:pPr algn="l"/>
            <a:r>
              <a:rPr lang="en-US" sz="2200"/>
              <a:t>empathy and kindness take time</a:t>
            </a:r>
          </a:p>
        </p:txBody>
      </p:sp>
      <p:pic>
        <p:nvPicPr>
          <p:cNvPr id="7" name="Graphic 6" descr="Radioactive Sign">
            <a:extLst>
              <a:ext uri="{FF2B5EF4-FFF2-40B4-BE49-F238E27FC236}">
                <a16:creationId xmlns:a16="http://schemas.microsoft.com/office/drawing/2014/main" id="{091FA4A6-F26F-404F-A590-7F4E5CB82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Radioactive Sign">
            <a:extLst>
              <a:ext uri="{FF2B5EF4-FFF2-40B4-BE49-F238E27FC236}">
                <a16:creationId xmlns:a16="http://schemas.microsoft.com/office/drawing/2014/main" id="{C854908E-6645-4923-974A-81268F019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1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44212-5E78-7448-B62A-1284EF061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469624" cy="2846070"/>
          </a:xfrm>
        </p:spPr>
        <p:txBody>
          <a:bodyPr anchor="ctr">
            <a:normAutofit/>
          </a:bodyPr>
          <a:lstStyle/>
          <a:p>
            <a:pPr algn="l"/>
            <a:r>
              <a:rPr lang="en-US" sz="3700" b="0" i="0">
                <a:effectLst/>
                <a:latin typeface="Montserrat"/>
              </a:rPr>
              <a:t>Protect yourself!</a:t>
            </a:r>
            <a:br>
              <a:rPr lang="en-US" sz="3700" b="0" i="0">
                <a:effectLst/>
                <a:latin typeface="Montserrat"/>
              </a:rPr>
            </a:br>
            <a:endParaRPr lang="en-US" sz="37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045D9-E30D-B548-AA85-662862241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0575" y="4674963"/>
            <a:ext cx="2367248" cy="1395468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Publish and refer to a Code of Conduct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F3FDC-A60A-1C45-BC8E-51C01C431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98" y="858525"/>
            <a:ext cx="6660584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9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BF286-36D4-5846-B7EF-CCD32FA6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469624" cy="2846070"/>
          </a:xfrm>
        </p:spPr>
        <p:txBody>
          <a:bodyPr anchor="ctr">
            <a:normAutofit/>
          </a:bodyPr>
          <a:lstStyle/>
          <a:p>
            <a:pPr algn="l"/>
            <a:r>
              <a:rPr lang="en-US" sz="2900"/>
              <a:t>Recommended reading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2C01B-A147-6F43-855C-04A89D80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42" y="858525"/>
            <a:ext cx="2931695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1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6FE6-2F5F-9C43-AE55-36A19FCE2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7664" y="3429000"/>
            <a:ext cx="3319849" cy="877974"/>
          </a:xfrm>
        </p:spPr>
        <p:txBody>
          <a:bodyPr>
            <a:normAutofit fontScale="90000"/>
          </a:bodyPr>
          <a:lstStyle/>
          <a:p>
            <a:r>
              <a:rPr lang="en-US" dirty="0"/>
              <a:t>It will be ok!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8CD9D-1EED-F642-91C0-48E0C5F0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75" y="863600"/>
            <a:ext cx="6350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3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F9F19-6961-E64C-98D9-B772601B2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The rewards are real!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06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8C257-9A72-884D-8538-37A5A0D14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>
                <a:solidFill>
                  <a:srgbClr val="080808"/>
                </a:solidFill>
                <a:effectLst/>
                <a:latin typeface="inherit"/>
              </a:rPr>
              <a:t>And one bonus tip…try to improve</a:t>
            </a:r>
            <a:r>
              <a:rPr lang="en-US" sz="3600" b="0" i="0">
                <a:solidFill>
                  <a:srgbClr val="080808"/>
                </a:solidFill>
                <a:effectLst/>
                <a:latin typeface="Montserrat"/>
              </a:rPr>
              <a:t>.</a:t>
            </a:r>
            <a:endParaRPr lang="en-US" sz="3600">
              <a:solidFill>
                <a:srgbClr val="080808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3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8D485-49FD-D940-9B88-11C06591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3600" b="1" i="0" dirty="0">
                <a:solidFill>
                  <a:srgbClr val="080808"/>
                </a:solidFill>
                <a:effectLst/>
                <a:latin typeface="inherit"/>
              </a:rPr>
              <a:t>How are YOU building your tribe?</a:t>
            </a:r>
            <a:br>
              <a:rPr lang="en-US" sz="3600" b="1" i="0" dirty="0">
                <a:solidFill>
                  <a:srgbClr val="080808"/>
                </a:solidFill>
                <a:effectLst/>
                <a:latin typeface="inherit"/>
              </a:rPr>
            </a:br>
            <a:br>
              <a:rPr lang="en-US" sz="3600" b="1" i="0" dirty="0">
                <a:solidFill>
                  <a:srgbClr val="080808"/>
                </a:solidFill>
                <a:effectLst/>
                <a:latin typeface="inherit"/>
              </a:rPr>
            </a:br>
            <a:r>
              <a:rPr lang="en-US" sz="3600" b="1" i="0" dirty="0">
                <a:solidFill>
                  <a:srgbClr val="080808"/>
                </a:solidFill>
                <a:effectLst/>
                <a:latin typeface="inherit"/>
              </a:rPr>
              <a:t>Chat with me on Teams!</a:t>
            </a:r>
            <a:br>
              <a:rPr lang="en-US" sz="3600" b="1" i="0" dirty="0">
                <a:solidFill>
                  <a:srgbClr val="080808"/>
                </a:solidFill>
                <a:effectLst/>
                <a:latin typeface="inherit"/>
              </a:rPr>
            </a:br>
            <a:r>
              <a:rPr lang="en-US" sz="3600" b="1" i="0" dirty="0">
                <a:solidFill>
                  <a:srgbClr val="080808"/>
                </a:solidFill>
                <a:effectLst/>
                <a:latin typeface="inherit"/>
              </a:rPr>
              <a:t>Jen Looper, Cloud Advocate Lead, Academic Team</a:t>
            </a: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4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99C5-0904-364D-8119-C0014D09F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12BD9-9D4E-884D-AE69-E8CE483B1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526BB-8A6E-664B-A096-722F4251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65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A9ECE-B997-2847-B6F3-8BB936468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MSA Community word association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FF757D32-64C2-344C-9C8D-5C3D4455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04" y="1226727"/>
            <a:ext cx="6472362" cy="38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40501-B149-9948-919F-88E887B0B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sz="5600" b="0" i="0">
                <a:effectLst/>
                <a:latin typeface="Montserrat"/>
              </a:rPr>
              <a:t>Everything I know, right here!</a:t>
            </a:r>
            <a:br>
              <a:rPr lang="en-US" sz="5600" b="0" i="0">
                <a:effectLst/>
                <a:latin typeface="Montserrat"/>
              </a:rPr>
            </a:br>
            <a:endParaRPr lang="en-US" sz="5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2E197-583C-D940-9723-400F8B012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industry-shredding tips!</a:t>
            </a:r>
            <a:endParaRPr lang="en-US"/>
          </a:p>
          <a:p>
            <a:pPr algn="l"/>
            <a:r>
              <a:rPr lang="en-US" dirty="0"/>
              <a:t>top-secret hints!</a:t>
            </a:r>
            <a:endParaRPr lang="en-US"/>
          </a:p>
          <a:p>
            <a:pPr algn="l"/>
            <a:r>
              <a:rPr lang="en-US" dirty="0"/>
              <a:t>any more, and you'd have to sign an NDA!</a:t>
            </a:r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47097-D637-B840-A86D-F21246DA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503" y="2716470"/>
            <a:ext cx="3217333" cy="20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1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CFE5F-3E88-6E43-9D13-1619C4BE1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1600">
                <a:solidFill>
                  <a:srgbClr val="080808"/>
                </a:solidFill>
              </a:rPr>
              <a:t>Teams works!</a:t>
            </a:r>
          </a:p>
          <a:p>
            <a:r>
              <a:rPr lang="en-US" sz="1600">
                <a:solidFill>
                  <a:srgbClr val="080808"/>
                </a:solidFill>
              </a:rPr>
              <a:t>Other platforms might be a ‘culture fit’ like Discord for game-friendly audiences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AEA93-AF38-1347-B3F6-ADE809970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>
                <a:solidFill>
                  <a:srgbClr val="080808"/>
                </a:solidFill>
                <a:effectLst/>
                <a:latin typeface="inherit"/>
              </a:rPr>
              <a:t>Tip 1: Find a platform to grow your community</a:t>
            </a:r>
            <a:br>
              <a:rPr lang="en-US" sz="3600" b="0" i="0">
                <a:solidFill>
                  <a:srgbClr val="080808"/>
                </a:solidFill>
                <a:effectLst/>
                <a:latin typeface="Montserrat"/>
              </a:rPr>
            </a:br>
            <a:endParaRPr lang="en-US" sz="360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0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1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33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Freeform: Shape 35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12690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7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3387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39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45850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5250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9228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19130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950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A4A2FFD-186D-2149-AA7A-419BF546E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" r="8451" b="2"/>
          <a:stretch/>
        </p:blipFill>
        <p:spPr>
          <a:xfrm>
            <a:off x="875059" y="413453"/>
            <a:ext cx="3473416" cy="603109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55520DF-BCFA-4422-B5D9-A5A1FABA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BAF27-90B6-A44D-AF2C-0F97EC158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756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en-US" sz="1300">
                <a:solidFill>
                  <a:srgbClr val="080808"/>
                </a:solidFill>
              </a:rPr>
              <a:t>Use Apps!</a:t>
            </a:r>
          </a:p>
          <a:p>
            <a:r>
              <a:rPr lang="en-US" sz="1300">
                <a:solidFill>
                  <a:srgbClr val="080808"/>
                </a:solidFill>
              </a:rPr>
              <a:t>Donut on Slack</a:t>
            </a:r>
          </a:p>
          <a:p>
            <a:r>
              <a:rPr lang="en-US" sz="1300">
                <a:solidFill>
                  <a:srgbClr val="080808"/>
                </a:solidFill>
              </a:rPr>
              <a:t>Kudos apps on Teams</a:t>
            </a:r>
          </a:p>
          <a:p>
            <a:endParaRPr lang="en-US" sz="13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13A5E-B264-934C-8CC4-CB54EC656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698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>
                <a:solidFill>
                  <a:srgbClr val="080808"/>
                </a:solidFill>
                <a:effectLst/>
                <a:latin typeface="inherit"/>
              </a:rPr>
              <a:t>Tip 2: Set the atmosphere</a:t>
            </a:r>
            <a:br>
              <a:rPr lang="en-US" sz="3600" b="0" i="0">
                <a:solidFill>
                  <a:srgbClr val="080808"/>
                </a:solidFill>
                <a:effectLst/>
                <a:latin typeface="Montserrat"/>
              </a:rPr>
            </a:br>
            <a:endParaRPr lang="en-US" sz="360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6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20DA1-A040-404E-BACC-626045C26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4755" y="4359812"/>
            <a:ext cx="3787877" cy="1700081"/>
          </a:xfrm>
          <a:noFill/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080808"/>
                </a:solidFill>
              </a:rPr>
              <a:t>Make sure folks know about student-friendly or beginner-friendly content to get folks up and running</a:t>
            </a:r>
          </a:p>
          <a:p>
            <a:r>
              <a:rPr lang="en-US" sz="1700" dirty="0">
                <a:solidFill>
                  <a:srgbClr val="080808"/>
                </a:solidFill>
              </a:rPr>
              <a:t>Stay on the lookout for interesting initiatives and giveaways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70520-3F48-174A-9B78-1BCD1FD9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 dirty="0">
                <a:solidFill>
                  <a:srgbClr val="080808"/>
                </a:solidFill>
                <a:effectLst/>
                <a:latin typeface="inherit"/>
              </a:rPr>
              <a:t>Tip 3: Get people the tools they need</a:t>
            </a:r>
            <a:br>
              <a:rPr lang="en-US" sz="3600" b="0" i="0" dirty="0">
                <a:solidFill>
                  <a:srgbClr val="080808"/>
                </a:solidFill>
                <a:effectLst/>
                <a:latin typeface="Montserrat"/>
              </a:rPr>
            </a:b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9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FF462-2BF6-BB4A-8351-2A5B7642C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>
                <a:solidFill>
                  <a:srgbClr val="080808"/>
                </a:solidFill>
                <a:effectLst/>
                <a:latin typeface="inherit"/>
              </a:rPr>
              <a:t>Tip 4: Cultivate your helpers</a:t>
            </a:r>
            <a:br>
              <a:rPr lang="en-US" sz="3600" b="0" i="0">
                <a:solidFill>
                  <a:srgbClr val="080808"/>
                </a:solidFill>
                <a:effectLst/>
                <a:latin typeface="Montserrat"/>
              </a:rPr>
            </a:br>
            <a:endParaRPr lang="en-US" sz="3600">
              <a:solidFill>
                <a:srgbClr val="08080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EF598-FC01-814B-A264-1EF68325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Appoint community manager helpers as a</a:t>
            </a:r>
          </a:p>
          <a:p>
            <a:r>
              <a:rPr lang="en-US" sz="2000">
                <a:solidFill>
                  <a:srgbClr val="080808"/>
                </a:solidFill>
              </a:rPr>
              <a:t>“Welcome Wagon”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31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1523</TotalTime>
  <Words>390</Words>
  <Application>Microsoft Macintosh PowerPoint</Application>
  <PresentationFormat>Widescreen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inherit</vt:lpstr>
      <vt:lpstr>Montserrat</vt:lpstr>
      <vt:lpstr>Office Theme</vt:lpstr>
      <vt:lpstr>Building a Tech Community</vt:lpstr>
      <vt:lpstr>PowerPoint Presentation</vt:lpstr>
      <vt:lpstr>PowerPoint Presentation</vt:lpstr>
      <vt:lpstr>MSA Community word association</vt:lpstr>
      <vt:lpstr>Everything I know, right here! </vt:lpstr>
      <vt:lpstr>Tip 1: Find a platform to grow your community </vt:lpstr>
      <vt:lpstr>Tip 2: Set the atmosphere </vt:lpstr>
      <vt:lpstr>Tip 3: Get people the tools they need </vt:lpstr>
      <vt:lpstr>Tip 4: Cultivate your helpers </vt:lpstr>
      <vt:lpstr>appreciation is key </vt:lpstr>
      <vt:lpstr>Grow the next generation of helpers </vt:lpstr>
      <vt:lpstr>Behavioral role models </vt:lpstr>
      <vt:lpstr>Tip 5: Spin up contests and activities </vt:lpstr>
      <vt:lpstr>Tip 6: Amplify blogs &amp; great contributions  RT, repost</vt:lpstr>
      <vt:lpstr>Tip 7: Feature a community member </vt:lpstr>
      <vt:lpstr>Tip 8: Send swag, stickers, and badges</vt:lpstr>
      <vt:lpstr>Tip 9: Build careers </vt:lpstr>
      <vt:lpstr>Tip 10: Model acts of love and joy</vt:lpstr>
      <vt:lpstr>Epilogue</vt:lpstr>
      <vt:lpstr>Sometimes you will get crazy people </vt:lpstr>
      <vt:lpstr>trolls</vt:lpstr>
      <vt:lpstr>Toxicity </vt:lpstr>
      <vt:lpstr>Protect yourself! </vt:lpstr>
      <vt:lpstr>Recommended reading</vt:lpstr>
      <vt:lpstr>It will be ok!</vt:lpstr>
      <vt:lpstr>The rewards are real!</vt:lpstr>
      <vt:lpstr>And one bonus tip…try to improve.</vt:lpstr>
      <vt:lpstr>How are YOU building your tribe?  Chat with me on Teams! Jen Looper, Cloud Advocate Lead, Academic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Tech Community</dc:title>
  <dc:creator>Jen Looper</dc:creator>
  <cp:lastModifiedBy>Jen Looper</cp:lastModifiedBy>
  <cp:revision>4</cp:revision>
  <dcterms:created xsi:type="dcterms:W3CDTF">2021-02-14T02:34:22Z</dcterms:created>
  <dcterms:modified xsi:type="dcterms:W3CDTF">2021-02-27T17:22:21Z</dcterms:modified>
</cp:coreProperties>
</file>